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Institute of Electrical and Electronics Engineers (IEEE)</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Communications of the ACM</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Telecommunication Union (ITU)</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Management Information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Organization for Standardization (ISO)</a:t>
                      </a:r>
                    </a:p>
                  </a:txBody>
                  <a:tcPr marL="9525" marR="9525" marT="9525" marB="0" anchor="ctr"/>
                </a:tc>
                <a:tc>
                  <a:txBody>
                    <a:bodyPr/>
                    <a:lstStyle/>
                    <a:p>
                      <a:pPr marL="91440" algn="l" fontAlgn="b"/>
                      <a:r>
                        <a:rPr lang="en-US" sz="1100" kern="1200" dirty="0">
                          <a:solidFill>
                            <a:schemeClr val="dk1"/>
                          </a:solidFill>
                          <a:latin typeface="+mn-lt"/>
                          <a:ea typeface="+mn-ea"/>
                          <a:cs typeface="+mn-cs"/>
                        </a:rPr>
                        <a:t>MIS Quarterly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Computing Technology Industry Association (CompTIA)</a:t>
                      </a:r>
                    </a:p>
                  </a:txBody>
                  <a:tcPr marL="9525" marR="9525" marT="9525" marB="0" anchor="ctr"/>
                </a:tc>
                <a:tc>
                  <a:txBody>
                    <a:bodyPr/>
                    <a:lstStyle/>
                    <a:p>
                      <a:pPr marL="91440" algn="l" fontAlgn="b"/>
                      <a:r>
                        <a:rPr lang="en-US" sz="1100" kern="1200" dirty="0">
                          <a:solidFill>
                            <a:schemeClr val="dk1"/>
                          </a:solidFill>
                          <a:latin typeface="+mn-lt"/>
                          <a:ea typeface="+mn-ea"/>
                          <a:cs typeface="+mn-cs"/>
                        </a:rPr>
                        <a:t>Technological Forecasting and Social Change</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of Computers is valued at USD 243.45 Million in 2024, and is expected to reach USD 35443.43 Million by 2032. The market shows a steady CAGR of 91.66% from 2025 to 2032. Rising remote work, AI and edge computing, component miniaturization, and sustainability drive the global computer market, with incumbents and cloud-native challengers competing on performance, security, and energy efficiency; strategic partnerships, supply‑chain resiliency, and modular designs accelerate innovation, while AI‑optimized hardware, growing enterprise digitization, and expanding emerging‑market adoption suggest robust, technology‑led growth and diversified vendor ecosystems driven by continuous software‑hardware co‑innovation.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Infrastructure Expansion: Widespread broadband upgrades, data center investments, and edge computing deployments enhance global computing capacity, enabling faster processing, reduced latency, and improved service reliability. Public-private partnerships, fiber rollout, and power infrastructure drive adoption across enterprises and emerging markets, unlocking scalable compute access for innovative applications worldwide, and economic growth.
Regulatory Alignment: Harmonized standards, favorable trade policies and incentives reduce barriers to compute hardware distribution and cloud service expansion. Data protection laws, spectrum allocation, and tax incentives that balance innovation with consumer safeguards encourage investment. Clear certification pathways, workforce training programs, and R&amp;D funding accelerate market entry and industry scaling.</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Advances in processor architecture and specialized AI accelerators are reshaping the global computers market by enabling higher performance per watt and new usage scenarios. Companies like Apple with its M series chips, NVIDIA with GPU accelerators, and AMD with chiplet designs illustrate this evolution. Intel’s move toward heterogeneous cores and neural engines reflects industry trends. These innovations power thin laptops, edge devices, and data center inference creating product differentiation based on compute capabilities rather than traditional form factors or brand
Expanded cloud services and widespread connectivity have transformed computers into gateways for distributed workflows, enabling seamless access to virtual desktops and data. Offerings like Microsoft’s cloud PC and Google’s browser-centric Chromebooks exemplify how software delivery models alter hardware requirements and purchasing decisions. Enterprises deploy thin clients and managed devices to simplify IT, while creators and professionals use remote rendering and cloud GPUs for heavy workloads. This shift emphasizes security, manageability, and subscription models as central drivers of modern computer designs
Heightened focus on sustainability and resilient supply chains is influencing computer manufacturers to prioritize modularity, repairability, and energy efficiency. Initiatives like Fairphone’s modular recycling ethos and Apple’s material recovery robots illustrate contrasting approaches to circularity in computing. Regulatory movements in regions promoting repair rights and e-waste reduction are steering OEMs toward longer lifecycles and easier component replacement. Suppliers are diversifying sourcing strategies and qualifying alternate fabs to mitigate disruptions, making sustainability and supply assurance central strategic considerations for market participants
Ecosystem-driven user experience expectations are a market driver, pushing vendors to tightly couple hardware with software for differentiation. Apple’s control over silicon and macOS leads to seamless cross device workflows, while Microsoft’s integration of productivity services shapes PC hardware choices for enterprises. Google’s emphasis on cloud and Android app compatibility influences Chromebook designs for education and casual users. Meanwhile, open source communities and developer preferences drive specialized Linux-friendly hardware, ensuring diverse form factors and OS support remain critical competitive levers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Rapid Innovation in Processors and AI Integration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Growing regulatory and consumer pressure for sustainability is reshaping computer design, procurement, and afterlife management across global markets. Policymakers are extending ecodesign and right-to-repair rules to computing equipment, prompting manufacturers to prioritize repairability, recyclability, and recycled content. Companies respond with modular designs and takeback programs exemplified by Framework's upgradable laptop, Apple's Daisy disassembly robot, and Dell's closed-loop plastics initiatives. This driver forces longer lifecycles and material stewardship to be central to product roadmaps and procurement policies globally across sectors today.
Supply-chain strategies are being reengineered to prioritize recycled materials, closed-loop sourcing, and certified electronics recycling, affecting component selection and vendor partnerships. OEMs highlight recycled aluminum and reclaimed plastics in chassis and parts, while refurbishment partners extend device lifespans through remanufacturing. Certification schemes and standards like EPEAT and ISO recycling frameworks influence procurement decisions and brand claims. Real-world shifts include manufacturers integrating recycled content, auditors verifying material provenance, and logistics firms adapting reverse-logistics to manage return flows and secure material recovery.
Enterprise procurement is shifting toward services and lifecycle management contracts that prioritize total environmental impact and circularity over one-time purchases. Device-as-a-service and leasing models create incentives for manufacturers and asset managers to reclaim, refurbish, and redeploy hardware rather than discard it. Vendors including Dell, HP, and Microsoft provide subscription offerings bundled with asset recovery and refurbishment logistics. Public-sector buyers increasingly specify repairable, upgradeable hardware in tenders, aligning procurement with sustainability pledges and reducing downstream electronic waste volumes and long-term resilience.
Consumer expectations and secondary markets are reinforcing circular practices across the computer market by valuing repairability, refurbishment, and resale. Marketplaces such as Back Market and manufacturer certified-refurbished stores like Apple's facilitate trust in reused devices, while repair communities and platforms like iFixit increase consumers' ability to fix hardware. Right-to-repair advocacy has driven legislation and retailer policies that enable independent technicians and spare-part availability. Together these trends expand device lifespans, reduce discarded electronics, and shift brand differentiation toward proven sustainability credentials.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Sustainability and Circular Economy Transforming Computer Lifecycles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Concentrated semiconductor manufacturing and factory disruptions constrain computer supply worldwide. Leading foundries such as TSMC and Samsung supply advanced chips used by Apple, Dell, HP and numerous OEMs, creating dependence on a few sites. Pandemic lockdowns and localized labor shortages exposed this vulnerability, halting production and delaying deliveries. Natural disasters and power constraints in manufacturing regions further interrupt the flow of processors and memory. This reliance on limited fabrication capacity amplifies production risk and raises procurement complexity for computer makers.
Logistics bottlenecks and shipping congestion constrain timely delivery of finished computers. Key ports such as Los Angeles and major waterways faced backlogs that delayed containers and introduced unpredictability to supply chains. Manufacturers like Apple and large PC assemblers experienced extended transit and rerouting that increased lead times and inventory decisions. Air freight shortages and trucking limitations further complicated distribution to regional markets. These transportation frictions elevate costs, reduce responsiveness to demand shifts, and exacerbate allocation challenges across manufacturers and resellers.
Trade restrictions and export controls create regulatory uncertainty that hampers global computer supply and planning. Controls on advanced semiconductors and manufacturing equipment limit sales to some markets and have forced redesigns by suppliers serving customers such as Huawei and affected firms. Tariff policies and reciprocal measures push manufacturers to change sourcing and consider regional assembly to mitigate duties. These policy shifts increase compliance burdens, complicate procurement, and risk fragmenting the integrated global production network that underpins computer manufacturing and distribution.
Lengthening upgrade cycles and shifting consumer preference toward mobile devices challenge computer market growth. Many users and enterprises defer PC refreshes as modern processors and software updates extend usable lifespans, while tablets and smartphones fulfill portable computing needs for casual tasks. Education and remote work trends sometimes favor low-cost devices with specific form factors, altering product mix. Environmental concerns and tightening e-waste regulations encourage refurbishment and circular strategies, which reduce new unit sales even as they promote sustainability and resilience.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disruptions and chip scarcity hinder computer market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and sells Mac desktops and notebooks powered by its in‑house silicon, integrating hardware, software, and services for performance, power efficiency, and security. In the global computer market, it focuses on premium systems, channelled through direct online and retail stores and select partners. The company emphasizes tight platform control, developer tools, and continuity features across devices, encouraging cross‑device workflows. Recent updates expanded Apple Intelligence features in macOS and refined M‑series chip roadmaps, alongside moves to rebalance supply chains and scale local manufacturing in select regions. Growth is supported by services attach, enterprise and education penetration, and targeted trade‑in programs.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flagship notebook for professional computing, built around Apple silicon with high‑performance CPU and GPU cores, unified memory, and neural engines. It features long battery life, advanced thermal design, high‑brightness Liquid Retina XDR displays, robust I/O including Thunderbolt/USB‑C, and deep integration with macOS and pro apps workflows.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295835">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295835">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295835">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295835">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295835">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295835">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295835">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295835">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295835">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295835">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295835">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295835">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295835">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295835">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295835">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295840">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Global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295835">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295835">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295835">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295835">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295835">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Global Global Market of Computers Size by Service (2019-2032)</a:t>
                      </a:r>
                    </a:p>
                  </a:txBody>
                  <a:tcPr>
                    <a:noFill/>
                    <a:lnL>
                      <a:noFill/>
                    </a:lnL>
                    <a:lnR>
                      <a:noFill/>
                    </a:lnR>
                    <a:lnT>
                      <a:noFill/>
                    </a:lnT>
                    <a:lnB>
                      <a:noFill/>
                    </a:lnB>
                  </a:tcPr>
                </a:tc>
              </a:tr>
              <a:tr h="295835">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295835">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295835">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Global Global Market of Computers Size by Application (2019-2032)</a:t>
                      </a:r>
                    </a:p>
                  </a:txBody>
                  <a:tcPr>
                    <a:noFill/>
                    <a:lnL>
                      <a:noFill/>
                    </a:lnL>
                    <a:lnR>
                      <a:noFill/>
                    </a:lnR>
                    <a:lnT>
                      <a:noFill/>
                    </a:lnT>
                    <a:lnB>
                      <a:noFill/>
                    </a:lnB>
                  </a:tcPr>
                </a:tc>
              </a:tr>
              <a:tr h="295835">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295835">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295835">
                <a:tc>
                  <a:txBody>
                    <a:bodyPr/>
                    <a:lstStyle/>
                    <a:p>
                      <a:pPr>
                        <a:defRPr sz="1100" b="1">
                          <a:solidFill>
                            <a:srgbClr val="7030A0"/>
                          </a:solidFill>
                          <a:latin typeface="Poppins"/>
                        </a:defRPr>
                      </a:pPr>
                      <a:r>
                        <a:t>7. Global Global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Global Global Market of Computers Size by Region (2019-2032)</a:t>
                      </a:r>
                    </a:p>
                  </a:txBody>
                  <a:tcPr>
                    <a:noFill/>
                    <a:lnL>
                      <a:noFill/>
                    </a:lnL>
                    <a:lnR>
                      <a:noFill/>
                    </a:lnR>
                    <a:lnT>
                      <a:noFill/>
                    </a:lnT>
                    <a:lnB>
                      <a:noFill/>
                    </a:lnB>
                  </a:tcPr>
                </a:tc>
              </a:tr>
              <a:tr h="295835">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295835">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295835">
                <a:tc>
                  <a:txBody>
                    <a:bodyPr/>
                    <a:lstStyle/>
                    <a:p>
                      <a:pPr>
                        <a:defRPr sz="1100" b="1">
                          <a:solidFill>
                            <a:srgbClr val="7030A0"/>
                          </a:solidFill>
                          <a:latin typeface="Poppins"/>
                        </a:defRPr>
                      </a:pPr>
                      <a:r>
                        <a:t>8. Global Global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295835">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295840">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1">
                          <a:solidFill>
                            <a:srgbClr val="7030A0"/>
                          </a:solidFill>
                          <a:latin typeface="Poppins"/>
                        </a:defRPr>
                      </a:pPr>
                      <a:r>
                        <a:t>12. Global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295835">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295835">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295835">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295835">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295835">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295835">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295835">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295835">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295835">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295835">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295835">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295835">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295835">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295835">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295835">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295840">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4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